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3" r:id="rId3"/>
    <p:sldId id="286" r:id="rId4"/>
    <p:sldId id="256" r:id="rId5"/>
    <p:sldId id="270" r:id="rId6"/>
    <p:sldId id="285" r:id="rId7"/>
    <p:sldId id="281" r:id="rId8"/>
    <p:sldId id="271" r:id="rId9"/>
    <p:sldId id="278" r:id="rId10"/>
    <p:sldId id="272" r:id="rId11"/>
    <p:sldId id="279" r:id="rId12"/>
    <p:sldId id="280" r:id="rId13"/>
    <p:sldId id="282" r:id="rId14"/>
    <p:sldId id="264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C2E60"/>
    <a:srgbClr val="002E5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20" autoAdjust="0"/>
    <p:restoredTop sz="94660"/>
  </p:normalViewPr>
  <p:slideViewPr>
    <p:cSldViewPr>
      <p:cViewPr>
        <p:scale>
          <a:sx n="90" d="100"/>
          <a:sy n="90" d="100"/>
        </p:scale>
        <p:origin x="-79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My%20documents\&#1079;&#1077;&#1088;&#1085;&#1086;&#1074;&#1086;&#1081;%20&#1092;&#1086;&#1088;&#1091;&#1084;%20-%202010\&#1056;&#1086;&#1089;&#1090;&#1086;&#1074;%20&#1085;&#1072;%20&#1044;&#1086;&#1085;&#1091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My%20documents\&#1079;&#1077;&#1088;&#1085;&#1086;&#1074;&#1086;&#1081;%20&#1092;&#1086;&#1088;&#1091;&#1084;%20-%202010\&#1056;&#1086;&#1089;&#1090;&#1086;&#1074;%20&#1085;&#1072;%20&#1044;&#1086;&#1085;&#1091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Производство зерновых в Казахстане, тыс. тонн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-0.27777777777777796"/>
                </c:manualLayout>
              </c:layout>
              <c:showVal val="1"/>
            </c:dLbl>
            <c:dLbl>
              <c:idx val="1"/>
              <c:layout>
                <c:manualLayout>
                  <c:x val="-2.7777777777777809E-3"/>
                  <c:y val="-0.3194444444444445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2546296296296297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3287037037037038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0.22222222222222218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Лист1!$A$3:$E$3</c:f>
              <c:strCache>
                <c:ptCount val="5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</c:strCache>
            </c:strRef>
          </c:cat>
          <c:val>
            <c:numRef>
              <c:f>Лист1!$A$4:$E$4</c:f>
              <c:numCache>
                <c:formatCode>General</c:formatCode>
                <c:ptCount val="5"/>
                <c:pt idx="0">
                  <c:v>16511</c:v>
                </c:pt>
                <c:pt idx="1">
                  <c:v>20138</c:v>
                </c:pt>
                <c:pt idx="2">
                  <c:v>15578</c:v>
                </c:pt>
                <c:pt idx="3">
                  <c:v>20830</c:v>
                </c:pt>
                <c:pt idx="4">
                  <c:v>12185</c:v>
                </c:pt>
              </c:numCache>
            </c:numRef>
          </c:val>
        </c:ser>
        <c:dLbls>
          <c:showVal val="1"/>
        </c:dLbls>
        <c:gapWidth val="95"/>
        <c:overlap val="100"/>
        <c:axId val="109697664"/>
        <c:axId val="112208128"/>
      </c:barChart>
      <c:catAx>
        <c:axId val="109697664"/>
        <c:scaling>
          <c:orientation val="minMax"/>
        </c:scaling>
        <c:axPos val="b"/>
        <c:majorTickMark val="none"/>
        <c:tickLblPos val="nextTo"/>
        <c:crossAx val="112208128"/>
        <c:crosses val="autoZero"/>
        <c:auto val="1"/>
        <c:lblAlgn val="ctr"/>
        <c:lblOffset val="100"/>
      </c:catAx>
      <c:valAx>
        <c:axId val="112208128"/>
        <c:scaling>
          <c:orientation val="minMax"/>
        </c:scaling>
        <c:delete val="1"/>
        <c:axPos val="l"/>
        <c:numFmt formatCode="General" sourceLinked="1"/>
        <c:tickLblPos val="nextTo"/>
        <c:crossAx val="10969766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Лист1!$B$24</c:f>
              <c:strCache>
                <c:ptCount val="1"/>
                <c:pt idx="0">
                  <c:v>всего зерновых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Лист1!$C$23:$G$23</c:f>
              <c:strCache>
                <c:ptCount val="5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</c:strCache>
            </c:strRef>
          </c:cat>
          <c:val>
            <c:numRef>
              <c:f>Лист1!$C$24:$G$24</c:f>
              <c:numCache>
                <c:formatCode>General</c:formatCode>
                <c:ptCount val="5"/>
                <c:pt idx="0">
                  <c:v>4613</c:v>
                </c:pt>
                <c:pt idx="1">
                  <c:v>6881</c:v>
                </c:pt>
                <c:pt idx="2">
                  <c:v>5646</c:v>
                </c:pt>
                <c:pt idx="3">
                  <c:v>3577</c:v>
                </c:pt>
                <c:pt idx="4">
                  <c:v>5540</c:v>
                </c:pt>
              </c:numCache>
            </c:numRef>
          </c:val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пшеница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Лист1!$C$23:$G$23</c:f>
              <c:strCache>
                <c:ptCount val="5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г.</c:v>
                </c:pt>
              </c:strCache>
            </c:strRef>
          </c:cat>
          <c:val>
            <c:numRef>
              <c:f>Лист1!$C$25:$G$25</c:f>
              <c:numCache>
                <c:formatCode>General</c:formatCode>
                <c:ptCount val="5"/>
                <c:pt idx="0">
                  <c:v>4195</c:v>
                </c:pt>
                <c:pt idx="1">
                  <c:v>6178</c:v>
                </c:pt>
                <c:pt idx="2">
                  <c:v>4951</c:v>
                </c:pt>
                <c:pt idx="3">
                  <c:v>3229</c:v>
                </c:pt>
                <c:pt idx="4">
                  <c:v>5107</c:v>
                </c:pt>
              </c:numCache>
            </c:numRef>
          </c:val>
        </c:ser>
        <c:dLbls>
          <c:showVal val="1"/>
        </c:dLbls>
        <c:gapWidth val="75"/>
        <c:axId val="61981824"/>
        <c:axId val="62141184"/>
      </c:barChart>
      <c:catAx>
        <c:axId val="61981824"/>
        <c:scaling>
          <c:orientation val="minMax"/>
        </c:scaling>
        <c:axPos val="b"/>
        <c:majorTickMark val="none"/>
        <c:tickLblPos val="nextTo"/>
        <c:crossAx val="62141184"/>
        <c:crosses val="autoZero"/>
        <c:auto val="1"/>
        <c:lblAlgn val="ctr"/>
        <c:lblOffset val="100"/>
      </c:catAx>
      <c:valAx>
        <c:axId val="621411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1981824"/>
        <c:crosses val="autoZero"/>
        <c:crossBetween val="between"/>
      </c:valAx>
    </c:plotArea>
    <c:legend>
      <c:legendPos val="b"/>
      <c:layout/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032ED10-191E-42FE-B041-A57EDEFC6122}" type="datetimeFigureOut">
              <a:rPr lang="ru-RU"/>
              <a:pPr>
                <a:defRPr/>
              </a:pPr>
              <a:t>05.03.2011</a:t>
            </a:fld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29789DC-35ED-4ECA-A2F8-28EA4238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014DEF-DDD2-4E69-8731-DB8DF8E105B0}" type="datetimeFigureOut">
              <a:rPr lang="ru-RU"/>
              <a:pPr>
                <a:defRPr/>
              </a:pPr>
              <a:t>05.03.2011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B70E78-64EB-44F2-8325-42880F942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EB6EA4-57D9-4B16-B532-E31F18FF3EE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3DCA-01F8-450A-A047-EABE2ECA6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0780-B0A5-49BA-99BF-82052FCA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5873-EFC4-4119-9FE0-F0796E406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3C6A-77C3-4F20-A8BA-D1E20BDE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AF1AD-4487-402A-A85B-61FA330B8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C3DF-06E5-477A-885F-AE4A8042C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A898-8D6F-46DD-9E1A-1F91BC319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B4E44-9654-4705-BFBD-3388EBD39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2E99-3033-4460-8A41-F2939104E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65E59-7448-4493-99C7-7B90A95D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D891-6FCA-45F6-A037-2868EAD4B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D687A43-77E8-4C60-AE13-FB6A1EF7F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rgbClr val="0C2E60">
                <a:alpha val="91000"/>
              </a:srgbClr>
            </a:gs>
            <a:gs pos="70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1774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КАЗАХСТАН: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Система </a:t>
            </a:r>
            <a:endParaRPr lang="ru-RU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Электронных Зерновых Расписок </a:t>
            </a:r>
          </a:p>
        </p:txBody>
      </p:sp>
      <p:sp>
        <p:nvSpPr>
          <p:cNvPr id="2051" name="Содержимое 2"/>
          <p:cNvSpPr txBox="1">
            <a:spLocks/>
          </p:cNvSpPr>
          <p:nvPr/>
        </p:nvSpPr>
        <p:spPr bwMode="auto">
          <a:xfrm>
            <a:off x="428625" y="5643563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b="1" dirty="0">
                <a:cs typeface="Times New Roman" pitchFamily="18" charset="0"/>
              </a:rPr>
              <a:t>АО «</a:t>
            </a:r>
            <a:r>
              <a:rPr lang="ru-RU" sz="1400" b="1" dirty="0" err="1">
                <a:cs typeface="Times New Roman" pitchFamily="18" charset="0"/>
              </a:rPr>
              <a:t>Казагромаркетинг</a:t>
            </a:r>
            <a:r>
              <a:rPr lang="ru-RU" sz="1400" b="1" dirty="0">
                <a:cs typeface="Times New Roman" pitchFamily="18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endParaRPr lang="ru-RU" sz="1400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400" dirty="0" smtClean="0">
                <a:cs typeface="Times New Roman" pitchFamily="18" charset="0"/>
              </a:rPr>
              <a:t>10.03.2011 </a:t>
            </a:r>
            <a:r>
              <a:rPr lang="ru-RU" sz="1400" dirty="0">
                <a:cs typeface="Times New Roman" pitchFamily="18" charset="0"/>
              </a:rPr>
              <a:t>года</a:t>
            </a:r>
          </a:p>
          <a:p>
            <a:pPr marL="342900" indent="-342900" algn="ctr">
              <a:spcBef>
                <a:spcPct val="20000"/>
              </a:spcBef>
            </a:pPr>
            <a:endParaRPr lang="ru-RU" sz="11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107950" y="260350"/>
            <a:ext cx="4705350" cy="89217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ru-RU" sz="2600" b="1" smtClean="0">
                <a:solidFill>
                  <a:schemeClr val="bg1"/>
                </a:solidFill>
              </a:rPr>
              <a:t>Сравнительный Сценарий </a:t>
            </a:r>
            <a:br>
              <a:rPr lang="ru-RU" sz="2600" b="1" smtClean="0">
                <a:solidFill>
                  <a:schemeClr val="bg1"/>
                </a:solidFill>
              </a:rPr>
            </a:br>
            <a:r>
              <a:rPr lang="ru-RU" sz="2600" b="1" i="1" smtClean="0">
                <a:solidFill>
                  <a:schemeClr val="bg1"/>
                </a:solidFill>
              </a:rPr>
              <a:t>Индоссамент</a:t>
            </a:r>
          </a:p>
        </p:txBody>
      </p:sp>
      <p:sp>
        <p:nvSpPr>
          <p:cNvPr id="13315" name="Заголовок 3"/>
          <p:cNvSpPr txBox="1">
            <a:spLocks/>
          </p:cNvSpPr>
          <p:nvPr/>
        </p:nvSpPr>
        <p:spPr bwMode="auto">
          <a:xfrm>
            <a:off x="34925" y="1341438"/>
            <a:ext cx="68405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66700" indent="-266700"/>
            <a:r>
              <a:rPr lang="ru-RU"/>
              <a:t>Существующая система:</a:t>
            </a:r>
          </a:p>
          <a:p>
            <a:pPr marL="266700" indent="-266700">
              <a:buFont typeface="Arial" charset="0"/>
              <a:buAutoNum type="arabicPeriod"/>
            </a:pPr>
            <a:r>
              <a:rPr lang="ru-RU" sz="1600"/>
              <a:t> Продавец и покупатель встречаются в любом назначенном месте.</a:t>
            </a:r>
          </a:p>
          <a:p>
            <a:pPr marL="266700" indent="-266700">
              <a:buFont typeface="Arial" charset="0"/>
              <a:buAutoNum type="arabicPeriod"/>
            </a:pPr>
            <a:r>
              <a:rPr lang="ru-RU" sz="1600"/>
              <a:t> Переписывают права зерновой расписки.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8675688" y="62928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10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2781300"/>
            <a:ext cx="9144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/>
              <a:t>В системе СЭЗР:</a:t>
            </a:r>
            <a:endParaRPr lang="kk-KZ"/>
          </a:p>
          <a:p>
            <a:pPr marL="342900" indent="-342900">
              <a:buFontTx/>
              <a:buAutoNum type="arabicPeriod"/>
            </a:pPr>
            <a:r>
              <a:rPr lang="kk-KZ" altLang="ja-JP" sz="1600"/>
              <a:t>Владелец зерна обращается к Регистратору </a:t>
            </a:r>
            <a:r>
              <a:rPr lang="en-US" altLang="ja-JP" sz="1600">
                <a:ea typeface="ＭＳ Ｐゴシック" charset="-128"/>
              </a:rPr>
              <a:t>(</a:t>
            </a:r>
            <a:r>
              <a:rPr lang="kk-KZ" altLang="ja-JP" sz="1600"/>
              <a:t>Депозитарий</a:t>
            </a:r>
            <a:r>
              <a:rPr lang="ru-RU" altLang="ja-JP" sz="1600"/>
              <a:t>) </a:t>
            </a:r>
            <a:r>
              <a:rPr lang="kk-KZ" altLang="ja-JP" sz="1600"/>
              <a:t>с заявлением о перегистрации имущественных прав на ЭЗР на покупателя</a:t>
            </a:r>
            <a:r>
              <a:rPr lang="en-US" altLang="ja-JP" sz="1600">
                <a:ea typeface="ＭＳ Ｐゴシック" charset="-128"/>
              </a:rPr>
              <a:t>.</a:t>
            </a:r>
            <a:r>
              <a:rPr lang="kk-KZ" altLang="ja-JP" sz="1600"/>
              <a:t> </a:t>
            </a:r>
            <a:endParaRPr lang="ru-RU" altLang="ja-JP" sz="1600"/>
          </a:p>
          <a:p>
            <a:pPr marL="342900" indent="-342900">
              <a:buFontTx/>
              <a:buAutoNum type="arabicPeriod"/>
            </a:pPr>
            <a:r>
              <a:rPr lang="kk-KZ" altLang="ja-JP" sz="1600"/>
              <a:t>Регистратор (Депозитарий) удостоверяет подлинность владельца зерна и продавца, проверяет наличие ограничений по данной зерновой расписке, блокирует операции по ней на определенный срок.</a:t>
            </a:r>
          </a:p>
          <a:p>
            <a:pPr marL="342900" indent="-342900">
              <a:buFontTx/>
              <a:buAutoNum type="arabicPeriod"/>
            </a:pPr>
            <a:r>
              <a:rPr lang="kk-KZ" altLang="ja-JP" sz="1600"/>
              <a:t>В случае подтверждения сделки со стороны владельца зерна и покупателя,  Регистратор (Депозитарий) проводит разблокировку зерновой расписки и перерегистрацию ее прав собственности. </a:t>
            </a:r>
          </a:p>
          <a:p>
            <a:pPr marL="342900" indent="-342900">
              <a:buFontTx/>
              <a:buAutoNum type="arabicPeriod"/>
            </a:pPr>
            <a:r>
              <a:rPr lang="kk-KZ" altLang="ja-JP" sz="1600"/>
              <a:t>ХПП автоматически получает уведомление о свершенной сделке.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06725"/>
            <a:ext cx="9144000" cy="351790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В системе СЭЗР:</a:t>
            </a:r>
            <a:endParaRPr lang="kk-KZ" sz="2800" smtClean="0"/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Владелец ЭЗР получает выписку из  реестра ЗР и обращается в банк для получения кредита. </a:t>
            </a:r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Банк и владелец ЭЗР обращаются к Регистратору (Депозитарий) с просьбой об ограничении прав владельца зерна на ЭЗР (блокировано) </a:t>
            </a:r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Регистратор (Депозитарий) присваивает статус “В залоге” после обращения владельца зерна в пользу банка. </a:t>
            </a:r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Для снятия залога, банк уведомляют Регистортора (Депозитарий) об освобождении от залога, после чего Регистратор (Депозитарий) снимает статус “В залоге” и органичение на обращение ЭЗР.</a:t>
            </a:r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В случае не исполнения договорных обязательств владельцем зерна перед банком, Банк  проводит индоссамент по залоговой ЗР.</a:t>
            </a:r>
            <a:endParaRPr lang="ru-RU" sz="1600" smtClean="0"/>
          </a:p>
        </p:txBody>
      </p:sp>
      <p:sp>
        <p:nvSpPr>
          <p:cNvPr id="14339" name="Заголовок 3"/>
          <p:cNvSpPr txBox="1">
            <a:spLocks/>
          </p:cNvSpPr>
          <p:nvPr/>
        </p:nvSpPr>
        <p:spPr bwMode="auto">
          <a:xfrm>
            <a:off x="34925" y="1341438"/>
            <a:ext cx="9040813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/>
              <a:t>Существующая система: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600"/>
              <a:t>Владелец обращается в банк для получения кредита.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1600"/>
              <a:t>Банк выезжает на ХПП и проверяет соответствие данных с зерновой распиской.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altLang="ja-JP" sz="1600"/>
              <a:t>Осуществляться индоссамент на залоговом свидетельстве либо залога зерновой расписки с заключением договора залога.</a:t>
            </a:r>
            <a:endParaRPr lang="ru-RU" sz="1600"/>
          </a:p>
        </p:txBody>
      </p:sp>
      <p:sp>
        <p:nvSpPr>
          <p:cNvPr id="14340" name="Заголовок 3"/>
          <p:cNvSpPr>
            <a:spLocks/>
          </p:cNvSpPr>
          <p:nvPr/>
        </p:nvSpPr>
        <p:spPr bwMode="auto">
          <a:xfrm>
            <a:off x="107950" y="209550"/>
            <a:ext cx="7524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Сравнительный Сценарий </a:t>
            </a:r>
            <a:br>
              <a:rPr lang="ru-RU" sz="2600" b="1">
                <a:solidFill>
                  <a:schemeClr val="bg1"/>
                </a:solidFill>
              </a:rPr>
            </a:br>
            <a:r>
              <a:rPr lang="ru-RU" altLang="ja-JP" sz="2600" b="1" i="1">
                <a:solidFill>
                  <a:schemeClr val="bg1"/>
                </a:solidFill>
              </a:rPr>
              <a:t>Залог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675688" y="62928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3500438"/>
            <a:ext cx="9109075" cy="2425700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В системе СЭЗР:</a:t>
            </a:r>
            <a:endParaRPr lang="kk-KZ" sz="1600" smtClean="0"/>
          </a:p>
          <a:p>
            <a:pPr marL="355600" indent="-355600">
              <a:buFontTx/>
              <a:buNone/>
            </a:pPr>
            <a:r>
              <a:rPr lang="kk-KZ" sz="1600" smtClean="0"/>
              <a:t>1.	Владелец ЭЗР обращается на ХПП с просьбой о погашении ЭЗР. </a:t>
            </a:r>
          </a:p>
          <a:p>
            <a:pPr marL="355600" indent="-355600">
              <a:buFontTx/>
              <a:buNone/>
            </a:pPr>
            <a:r>
              <a:rPr lang="kk-KZ" sz="1600" smtClean="0"/>
              <a:t>2.	ХПП удостоверяет владельца ЭЗР согласно сведениям в реестре ЗР.</a:t>
            </a:r>
          </a:p>
          <a:p>
            <a:pPr marL="355600" indent="-355600">
              <a:buFontTx/>
              <a:buAutoNum type="arabicPeriod" startAt="3"/>
            </a:pPr>
            <a:r>
              <a:rPr lang="kk-KZ" sz="1600" smtClean="0"/>
              <a:t>После физической отгрузки зерна ХПП погашает ЭЗР путем присвоения статуса «выдача» и подтверждения с помощью электронной цифровой подписи.</a:t>
            </a:r>
          </a:p>
          <a:p>
            <a:pPr marL="355600" indent="-355600">
              <a:buFontTx/>
              <a:buNone/>
            </a:pPr>
            <a:endParaRPr lang="ru-RU" sz="1600" smtClean="0"/>
          </a:p>
        </p:txBody>
      </p:sp>
      <p:sp>
        <p:nvSpPr>
          <p:cNvPr id="15363" name="Заголовок 3"/>
          <p:cNvSpPr>
            <a:spLocks/>
          </p:cNvSpPr>
          <p:nvPr/>
        </p:nvSpPr>
        <p:spPr bwMode="auto">
          <a:xfrm>
            <a:off x="34925" y="209550"/>
            <a:ext cx="75247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Сравнительный Сценарий </a:t>
            </a:r>
            <a:br>
              <a:rPr lang="ru-RU" sz="2600" b="1">
                <a:solidFill>
                  <a:schemeClr val="bg1"/>
                </a:solidFill>
              </a:rPr>
            </a:br>
            <a:r>
              <a:rPr lang="ru-RU" altLang="ja-JP" sz="2600" b="1" i="1">
                <a:solidFill>
                  <a:schemeClr val="bg1"/>
                </a:solidFill>
              </a:rPr>
              <a:t>Отгрузка зерна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15364" name="Заголовок 3"/>
          <p:cNvSpPr txBox="1">
            <a:spLocks/>
          </p:cNvSpPr>
          <p:nvPr/>
        </p:nvSpPr>
        <p:spPr bwMode="auto">
          <a:xfrm>
            <a:off x="34925" y="1376363"/>
            <a:ext cx="9040813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/>
              <a:t>Существующая система:</a:t>
            </a:r>
          </a:p>
          <a:p>
            <a:pPr marL="342900" indent="-342900">
              <a:buFontTx/>
              <a:buAutoNum type="arabicPeriod"/>
            </a:pPr>
            <a:r>
              <a:rPr lang="kk-KZ" sz="1600"/>
              <a:t>Владелец ЗР обращается на ХПП с просьбой о погашении ЗР (обязательное наличие складского и залогового свидетельства). </a:t>
            </a:r>
          </a:p>
          <a:p>
            <a:pPr marL="342900" indent="-342900">
              <a:buFontTx/>
              <a:buAutoNum type="arabicPeriod"/>
            </a:pPr>
            <a:r>
              <a:rPr lang="kk-KZ" sz="1600"/>
              <a:t>ХПП удостоверяет владельца ЗР согласно журналу регистрации.</a:t>
            </a:r>
          </a:p>
          <a:p>
            <a:pPr marL="342900" indent="-342900">
              <a:buFontTx/>
              <a:buAutoNum type="arabicPeriod"/>
            </a:pPr>
            <a:r>
              <a:rPr lang="kk-KZ" sz="1600"/>
              <a:t>После физической отгрузки зерна погашает ЗР путем отметки в журнале регистрации</a:t>
            </a:r>
          </a:p>
          <a:p>
            <a:pPr marL="342900" indent="-342900">
              <a:buFontTx/>
              <a:buAutoNum type="arabicPeriod"/>
            </a:pPr>
            <a:r>
              <a:rPr lang="ru-RU" altLang="ja-JP" sz="1600"/>
              <a:t>ХПП хранит погашенную зерновую расписку в течение пяти лет.</a:t>
            </a:r>
            <a:endParaRPr lang="ru-RU" sz="160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675688" y="62928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57313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chemeClr val="bg1"/>
                </a:solidFill>
              </a:rPr>
              <a:t>Преимущества для участников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зернового рынка</a:t>
            </a:r>
            <a:r>
              <a:rPr lang="ru-RU" sz="2400" smtClean="0">
                <a:solidFill>
                  <a:schemeClr val="bg1"/>
                </a:solidFill>
              </a:rPr>
              <a:t>	</a:t>
            </a:r>
            <a:r>
              <a:rPr lang="ru-RU" sz="2400" b="1" smtClean="0">
                <a:solidFill>
                  <a:schemeClr val="bg1"/>
                </a:solidFill>
              </a:rPr>
              <a:t>при работе  с СЭЗР</a:t>
            </a:r>
            <a:r>
              <a:rPr lang="ru-RU" sz="2400" smtClean="0">
                <a:solidFill>
                  <a:schemeClr val="bg1"/>
                </a:solidFill>
              </a:rPr>
              <a:t/>
            </a:r>
            <a:br>
              <a:rPr lang="ru-RU" sz="2400" smtClean="0">
                <a:solidFill>
                  <a:schemeClr val="bg1"/>
                </a:solidFill>
              </a:rPr>
            </a:br>
            <a:endParaRPr lang="ru-RU" sz="2400" smtClean="0">
              <a:solidFill>
                <a:schemeClr val="bg1"/>
              </a:solidFill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357188" y="1428750"/>
          <a:ext cx="8572500" cy="4929188"/>
        </p:xfrm>
        <a:graphic>
          <a:graphicData uri="http://schemas.openxmlformats.org/presentationml/2006/ole">
            <p:oleObj spid="_x0000_s16387" name="Visio" r:id="rId3" imgW="10631043" imgH="71380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6257925" cy="584200"/>
          </a:xfrm>
        </p:spPr>
        <p:txBody>
          <a:bodyPr>
            <a:spAutoFit/>
          </a:bodyPr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Меры безопасности Системы</a:t>
            </a:r>
          </a:p>
        </p:txBody>
      </p:sp>
      <p:sp>
        <p:nvSpPr>
          <p:cNvPr id="17411" name="TextBox 25"/>
          <p:cNvSpPr txBox="1">
            <a:spLocks noChangeArrowheads="1"/>
          </p:cNvSpPr>
          <p:nvPr/>
        </p:nvSpPr>
        <p:spPr bwMode="auto">
          <a:xfrm>
            <a:off x="71438" y="1360488"/>
            <a:ext cx="89296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800" u="sng" dirty="0"/>
              <a:t>Вход в систему:</a:t>
            </a:r>
          </a:p>
          <a:p>
            <a:pPr marL="342900" indent="-342900">
              <a:buFontTx/>
              <a:buAutoNum type="arabicPeriod"/>
            </a:pPr>
            <a:r>
              <a:rPr lang="ru-RU" sz="1800" dirty="0"/>
              <a:t>Аутентификация пользователя Системы посредством электронной цифровой подписи, предоставляемой Национальным Удостоверяющим Центром.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/>
              <a:t>Авторизация в Системе пользователя через предоставленный Системой логин и пароль.</a:t>
            </a:r>
          </a:p>
          <a:p>
            <a:pPr marL="342900" indent="-342900"/>
            <a:endParaRPr lang="ru-RU" sz="1800" dirty="0"/>
          </a:p>
          <a:p>
            <a:pPr marL="342900" indent="-342900"/>
            <a:r>
              <a:rPr lang="ru-RU" sz="1800" u="sng" dirty="0"/>
              <a:t>Доступ к редактированию записи:</a:t>
            </a:r>
          </a:p>
          <a:p>
            <a:pPr marL="342900" indent="-342900">
              <a:buFontTx/>
              <a:buAutoNum type="arabicPeriod"/>
            </a:pPr>
            <a:r>
              <a:rPr lang="ru-RU" sz="1800" dirty="0"/>
              <a:t>Аутентификация владельца зерна посредством электронной цифровой подписи, предоставляемой Национальным Удостоверяющим Центром.</a:t>
            </a:r>
          </a:p>
          <a:p>
            <a:pPr marL="342900" indent="-342900">
              <a:buFontTx/>
              <a:buAutoNum type="arabicPeriod"/>
            </a:pPr>
            <a:endParaRPr lang="ru-RU" sz="1800" dirty="0"/>
          </a:p>
          <a:p>
            <a:pPr marL="342900" indent="-342900"/>
            <a:r>
              <a:rPr lang="ru-RU" sz="1800" u="sng" dirty="0"/>
              <a:t>Защита зерновой е-расписки:</a:t>
            </a:r>
          </a:p>
          <a:p>
            <a:pPr marL="342900" indent="-342900">
              <a:buFontTx/>
              <a:buAutoNum type="arabicPeriod"/>
            </a:pPr>
            <a:r>
              <a:rPr lang="ru-RU" sz="1800" dirty="0"/>
              <a:t>Присвоение уникального кода для ЭЗР, состоящая из символов, в которую зашифрована информация о владельце зерна.</a:t>
            </a:r>
          </a:p>
          <a:p>
            <a:pPr marL="342900" indent="-342900">
              <a:buFontTx/>
              <a:buAutoNum type="arabicPeriod"/>
            </a:pPr>
            <a:r>
              <a:rPr lang="ru-RU" sz="1800" dirty="0"/>
              <a:t>Выдача владельцу ЭЗР бумажный вариант штрих кода, с помощью которого можно найти запись базе данных в любом территориальном подразделений регистратора. Но для редактирования записи необходимо пройти аутентификацию владельца (см. выше).</a:t>
            </a:r>
            <a:r>
              <a:rPr lang="ru-RU" sz="1600" dirty="0"/>
              <a:t>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675688" y="62928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229600" cy="9398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Состояние производства и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экспорта зерна в Казахстане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85918" y="3857628"/>
            <a:ext cx="5302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Динамика экспорта казахстанского зерна, тыс. тонн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71472" y="1285860"/>
          <a:ext cx="792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857224" y="4114800"/>
          <a:ext cx="75009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229600" cy="9398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Цели </a:t>
            </a: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 smtClean="0">
                <a:solidFill>
                  <a:schemeClr val="bg1"/>
                </a:solidFill>
              </a:rPr>
              <a:t>задачи введения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электронных зерновых расписок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42844" y="1785926"/>
            <a:ext cx="8715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68288" algn="l"/>
              </a:tabLst>
            </a:pPr>
            <a:r>
              <a:rPr lang="kk-KZ" sz="1300" dirty="0"/>
              <a:t>	</a:t>
            </a:r>
            <a:endParaRPr lang="ru-RU" sz="1300" dirty="0"/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</a:t>
            </a:r>
          </a:p>
          <a:p>
            <a:pPr algn="just">
              <a:tabLst>
                <a:tab pos="268288" algn="l"/>
              </a:tabLst>
            </a:pPr>
            <a:r>
              <a:rPr lang="ru-RU" sz="1300" b="1" dirty="0"/>
              <a:t>	Цель:</a:t>
            </a:r>
            <a:endParaRPr lang="ru-RU" sz="1300" dirty="0"/>
          </a:p>
          <a:p>
            <a:pPr algn="just">
              <a:tabLst>
                <a:tab pos="268288" algn="l"/>
              </a:tabLst>
            </a:pPr>
            <a:r>
              <a:rPr lang="ru-RU" sz="1300" dirty="0"/>
              <a:t>учет и упрощение обращения зерновых расписок связанных с  ее ликвидностью, залоговым обеспечением и передачи прав.	</a:t>
            </a:r>
          </a:p>
          <a:p>
            <a:pPr algn="just">
              <a:tabLst>
                <a:tab pos="268288" algn="l"/>
              </a:tabLst>
            </a:pPr>
            <a:r>
              <a:rPr lang="ru-RU" sz="1300" b="1" dirty="0"/>
              <a:t>	</a:t>
            </a:r>
          </a:p>
          <a:p>
            <a:pPr algn="just">
              <a:tabLst>
                <a:tab pos="268288" algn="l"/>
              </a:tabLst>
            </a:pPr>
            <a:r>
              <a:rPr lang="ru-RU" sz="1300" b="1" dirty="0"/>
              <a:t>	Задачи</a:t>
            </a:r>
            <a:r>
              <a:rPr lang="ru-RU" sz="1300" dirty="0"/>
              <a:t>: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1. автоматизация процесса регистрации зерновой расписки на ХПП, ведение полной базы данных о зерновых расписках и наличия зерна на хранении у элеватора.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2.  проведение индоссамента в режиме </a:t>
            </a:r>
            <a:r>
              <a:rPr lang="en-US" sz="1300" dirty="0"/>
              <a:t>on</a:t>
            </a:r>
            <a:r>
              <a:rPr lang="ru-RU" sz="1300" dirty="0"/>
              <a:t>-</a:t>
            </a:r>
            <a:r>
              <a:rPr lang="en-US" sz="1300" dirty="0"/>
              <a:t>line </a:t>
            </a:r>
            <a:r>
              <a:rPr lang="ru-RU" sz="1300" dirty="0"/>
              <a:t>путем использования электронной цифровой подписи, тем самым, исключая физического присутствия продавца, покупателя.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3. автоматизация процесса обеспечения залога зерновых расписок в банках второго уровня.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4. Оперативный учет и мониторинг движения зерновых расписок.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5. Оперативный ценовой мониторинг зернового рынка.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6. Условия для принятия стратегических решений по оборотности зерна в стране.</a:t>
            </a:r>
          </a:p>
          <a:p>
            <a:pPr algn="just">
              <a:tabLst>
                <a:tab pos="268288" algn="l"/>
              </a:tabLst>
            </a:pPr>
            <a:r>
              <a:rPr lang="ru-RU" sz="1300" dirty="0"/>
              <a:t>	</a:t>
            </a:r>
          </a:p>
          <a:p>
            <a:pPr algn="just">
              <a:tabLst>
                <a:tab pos="268288" algn="l"/>
              </a:tabLst>
            </a:pPr>
            <a:r>
              <a:rPr lang="ru-RU" sz="1300" b="1" dirty="0"/>
              <a:t>		</a:t>
            </a:r>
          </a:p>
          <a:p>
            <a:pPr algn="just">
              <a:tabLst>
                <a:tab pos="268288" algn="l"/>
              </a:tabLst>
            </a:pPr>
            <a:r>
              <a:rPr lang="ru-RU" sz="1300" b="1" dirty="0"/>
              <a:t>	Разработчик Системы</a:t>
            </a:r>
            <a:r>
              <a:rPr lang="ru-RU" sz="1300" dirty="0"/>
              <a:t>: АО «</a:t>
            </a:r>
            <a:r>
              <a:rPr lang="ru-RU" sz="1300" dirty="0" err="1"/>
              <a:t>Казагромаркетинг</a:t>
            </a:r>
            <a:r>
              <a:rPr lang="ru-RU" sz="1300" dirty="0"/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-36513" y="388938"/>
            <a:ext cx="720090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sz="2400" b="1">
                <a:solidFill>
                  <a:schemeClr val="bg1"/>
                </a:solidFill>
              </a:rPr>
              <a:t>Анализ имеющихся рисков при обращении зерновой расписки 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728075" y="62928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397000"/>
          <a:ext cx="8715375" cy="5108577"/>
        </p:xfrm>
        <a:graphic>
          <a:graphicData uri="http://schemas.openxmlformats.org/drawingml/2006/table">
            <a:tbl>
              <a:tblPr/>
              <a:tblGrid>
                <a:gridCol w="2935287"/>
                <a:gridCol w="5780088"/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Для крестьянских и фермерских хозяйств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Риск идентификации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личное присутствие при выдаче, перемещении, операциях, сдаче, покупке зерновой расписки.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Риск документарной формы ЗР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Зерновая расписка подвержена риску потери, кражи, износа с сопутствующими затратами.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Для ХПП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 неопределенности владельца зерновой расписки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ХПП не имеет информации о сделках, проводимых с зерновой распиской, поэтому существует риск неоплаты хранения новым хозяином зерновой расписки. В принципе, Правила указывают, что при смене владельца зерновой расписки новый владелец должен оповещать ХПП в десятидневный срок.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Для участников рынка оборота зерна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 идентификации участников сделки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проведении операций с зерновой распиской  необходимо физическое присутствие участников сделки или их представителей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Риск фальсификации зерновой расписки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покупки фальшивой зерновой расписки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Для финансовых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 фальсификации зерновой расписки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может принять фальшивую или необеспеченную зерновую расписку;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Для государственных органов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5.1.Риск непрозрачности зернового рынка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актуальной и достоверной статистической информации об объемах ЗР влияет на принятие правильных мер по поддержке и регулированию крестьянских и фермерских хозяйств, что может привести к перерасходу бюджетных средств</a:t>
                      </a:r>
                    </a:p>
                  </a:txBody>
                  <a:tcPr marL="51777" marR="517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225425" y="58738"/>
            <a:ext cx="6434138" cy="1066800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Решение проблем – 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Электронная Зерновая Расписка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71438" y="1970088"/>
            <a:ext cx="90011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400" dirty="0"/>
              <a:t>Перевод зерновых расписок в бездокументарный </a:t>
            </a:r>
            <a:r>
              <a:rPr lang="ru-RU" sz="2400" dirty="0" smtClean="0"/>
              <a:t>вид</a:t>
            </a:r>
            <a:endParaRPr lang="ru-RU" sz="2400" dirty="0"/>
          </a:p>
          <a:p>
            <a:pPr marL="342900" indent="-342900">
              <a:buFont typeface="Arial" charset="0"/>
              <a:buAutoNum type="arabicPeriod"/>
            </a:pPr>
            <a:endParaRPr lang="ru-RU" sz="2400" dirty="0"/>
          </a:p>
          <a:p>
            <a:pPr marL="342900" indent="-342900">
              <a:buFont typeface="Arial" charset="0"/>
              <a:buAutoNum type="arabicPeriod"/>
            </a:pPr>
            <a:r>
              <a:rPr lang="ru-RU" sz="2400" dirty="0"/>
              <a:t>Ведение единой централизованной базы данных Электронных Зерновых </a:t>
            </a:r>
            <a:r>
              <a:rPr lang="ru-RU" sz="2400" dirty="0" smtClean="0"/>
              <a:t>Расписок</a:t>
            </a:r>
            <a:endParaRPr lang="ru-RU" sz="2400" dirty="0"/>
          </a:p>
          <a:p>
            <a:pPr marL="342900" indent="-342900">
              <a:buFont typeface="Arial" charset="0"/>
              <a:buAutoNum type="arabicPeriod"/>
            </a:pPr>
            <a:endParaRPr lang="ru-RU" sz="2400" dirty="0"/>
          </a:p>
          <a:p>
            <a:pPr marL="342900" indent="-342900"/>
            <a:endParaRPr lang="ru-RU" sz="1800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728075" y="62928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229600" cy="1000125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Участники Системы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ru-RU" dirty="0" smtClean="0"/>
              <a:t> Хлебоприемные предприятия</a:t>
            </a:r>
          </a:p>
          <a:p>
            <a:r>
              <a:rPr lang="ru-RU" dirty="0" smtClean="0"/>
              <a:t>Физические и юридические лица</a:t>
            </a:r>
          </a:p>
          <a:p>
            <a:r>
              <a:rPr lang="ru-RU" dirty="0" smtClean="0"/>
              <a:t>Фонд гарантирования</a:t>
            </a:r>
          </a:p>
          <a:p>
            <a:r>
              <a:rPr lang="ru-RU" dirty="0" smtClean="0"/>
              <a:t>Страховые компании</a:t>
            </a:r>
          </a:p>
          <a:p>
            <a:r>
              <a:rPr lang="ru-RU" dirty="0" smtClean="0"/>
              <a:t>Банки второго уровня</a:t>
            </a:r>
          </a:p>
          <a:p>
            <a:r>
              <a:rPr lang="ru-RU" dirty="0" smtClean="0"/>
              <a:t>Государственные органы (МСХ РК, МИО)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Схема взаимодействия участников зернового рынка при работе в СЭЗР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88582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111125" y="149225"/>
            <a:ext cx="4541628" cy="984885"/>
          </a:xfrm>
        </p:spPr>
        <p:txBody>
          <a:bodyPr wrap="none">
            <a:spAutoFit/>
          </a:bodyPr>
          <a:lstStyle/>
          <a:p>
            <a:pPr algn="l" eaLnBrk="1" hangingPunct="1"/>
            <a:r>
              <a:rPr lang="ru-RU" sz="2600" dirty="0" smtClean="0">
                <a:solidFill>
                  <a:schemeClr val="bg1"/>
                </a:solidFill>
              </a:rPr>
              <a:t>Сравнительный Сценарий 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i="1" dirty="0" smtClean="0">
                <a:solidFill>
                  <a:schemeClr val="bg1"/>
                </a:solidFill>
              </a:rPr>
              <a:t>Выдача зерновой расписки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7" name="Заголовок 3"/>
          <p:cNvSpPr txBox="1">
            <a:spLocks/>
          </p:cNvSpPr>
          <p:nvPr/>
        </p:nvSpPr>
        <p:spPr bwMode="auto">
          <a:xfrm>
            <a:off x="107950" y="1366838"/>
            <a:ext cx="90360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Существующая система:</a:t>
            </a:r>
            <a:endParaRPr lang="en-US" dirty="0"/>
          </a:p>
          <a:p>
            <a:r>
              <a:rPr lang="ru-RU" sz="1600" dirty="0"/>
              <a:t>1. Крестьянин выгружает зерно на ХПП; ХПП проводит анализ и инвентаризацию зерна.</a:t>
            </a:r>
            <a:endParaRPr lang="kk-KZ" sz="1600" dirty="0"/>
          </a:p>
          <a:p>
            <a:r>
              <a:rPr lang="kk-KZ" sz="1600" dirty="0"/>
              <a:t>2. Регистратор на ХПП заполняет журнал </a:t>
            </a:r>
            <a:r>
              <a:rPr lang="ru-RU" sz="1600" dirty="0"/>
              <a:t>регистрации зерновой расписки,</a:t>
            </a:r>
            <a:r>
              <a:rPr lang="kk-KZ" sz="1600" dirty="0"/>
              <a:t> куда вносятся количественные, качественные показатели зерна, ФИО владельца, РНН, срок хранения, срок оплаты и другие данные.</a:t>
            </a:r>
          </a:p>
          <a:p>
            <a:r>
              <a:rPr lang="kk-KZ" sz="1600" dirty="0"/>
              <a:t>3. Крестьянин получает</a:t>
            </a:r>
            <a:r>
              <a:rPr lang="ru-RU" sz="1600" dirty="0"/>
              <a:t> на руки зерновую расписку в виде ценной бумаги.</a:t>
            </a:r>
          </a:p>
          <a:p>
            <a:pPr>
              <a:buFont typeface="Arial" charset="0"/>
              <a:buNone/>
            </a:pPr>
            <a:endParaRPr lang="ru-RU" sz="1600" dirty="0"/>
          </a:p>
        </p:txBody>
      </p:sp>
      <p:sp>
        <p:nvSpPr>
          <p:cNvPr id="11268" name="Заголовок 3"/>
          <p:cNvSpPr txBox="1">
            <a:spLocks/>
          </p:cNvSpPr>
          <p:nvPr/>
        </p:nvSpPr>
        <p:spPr bwMode="auto">
          <a:xfrm>
            <a:off x="33338" y="3143250"/>
            <a:ext cx="91106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ru-RU" dirty="0"/>
              <a:t>В системе СЭЗР:</a:t>
            </a:r>
          </a:p>
          <a:p>
            <a:pPr marL="342900" indent="-342900"/>
            <a:r>
              <a:rPr lang="ru-RU" sz="1600" dirty="0"/>
              <a:t>1. Крестьянин выгружает зерно на ХПП; ХПП проводит анализ и инвентаризацию зерна.</a:t>
            </a:r>
            <a:endParaRPr lang="kk-KZ" sz="1600" dirty="0"/>
          </a:p>
          <a:p>
            <a:pPr marL="342900" indent="-342900"/>
            <a:r>
              <a:rPr lang="kk-KZ" sz="1600" dirty="0"/>
              <a:t>2. Оператор на ХПП заполняет электронную форму </a:t>
            </a:r>
            <a:r>
              <a:rPr lang="ru-RU" sz="1600" dirty="0"/>
              <a:t>регистрации зерновой расписки,</a:t>
            </a:r>
            <a:r>
              <a:rPr lang="kk-KZ" sz="1600" dirty="0"/>
              <a:t> куда вносятся количественные, качественные показатели зерна, ФИО владельца, ИНН/БИН, срок хранения, срок оплаты; указывает из готового перечня наименование предприятия гарантирования, либо страхования. ХПП заверяет документ собственной электронной цифровой подписью.</a:t>
            </a:r>
          </a:p>
          <a:p>
            <a:pPr marL="342900" indent="-342900"/>
            <a:r>
              <a:rPr lang="kk-KZ" sz="1600" dirty="0"/>
              <a:t>3.  Владелец зерна получает выписку из реестра ЭЗР с указанием зарегистрированных сведений и уникальным идентификационным кодом.</a:t>
            </a:r>
          </a:p>
          <a:p>
            <a:pPr marL="342900" indent="-342900"/>
            <a:endParaRPr lang="kk-KZ" sz="1600" dirty="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8728075" y="62928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350963"/>
            <a:ext cx="9056688" cy="3230562"/>
          </a:xfrm>
        </p:spPr>
        <p:txBody>
          <a:bodyPr/>
          <a:lstStyle/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Существующая система:</a:t>
            </a:r>
            <a:endParaRPr lang="en-US" sz="2800" smtClean="0"/>
          </a:p>
          <a:p>
            <a:pPr marL="355600" indent="-355600" eaLnBrk="1" hangingPunct="1">
              <a:spcBef>
                <a:spcPct val="0"/>
              </a:spcBef>
              <a:buFontTx/>
              <a:buAutoNum type="arabicPeriod"/>
            </a:pPr>
            <a:r>
              <a:rPr lang="ru-RU" sz="1600" smtClean="0"/>
              <a:t>Владелец ЗР приезжает в центральный аппарат КАГ в г. Астана и получает отметку на ЗР о гарантировании.</a:t>
            </a:r>
          </a:p>
          <a:p>
            <a:pPr marL="355600" indent="-355600" eaLnBrk="1" hangingPunct="1">
              <a:spcBef>
                <a:spcPct val="0"/>
              </a:spcBef>
              <a:buFontTx/>
              <a:buNone/>
            </a:pPr>
            <a:endParaRPr lang="ru-RU" sz="1600" smtClean="0"/>
          </a:p>
          <a:p>
            <a:pPr marL="355600" indent="-355600"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В системе СЭЗР:</a:t>
            </a:r>
            <a:endParaRPr lang="kk-KZ" sz="2800" smtClean="0"/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При регистрации ЭЗР ХПП, КАГ или страховая компания автоматически видит зарегистрированную зерновую расписку в  разрезе участников системы гарантирования (страхования).</a:t>
            </a:r>
          </a:p>
          <a:p>
            <a:pPr marL="355600" indent="-355600">
              <a:buFontTx/>
              <a:buAutoNum type="arabicPeriod"/>
            </a:pPr>
            <a:r>
              <a:rPr lang="kk-KZ" sz="1600" smtClean="0"/>
              <a:t>КАГ или страховая компания автоматически видит движение зерновой расписки (индоссамент, залог)  и зерна.</a:t>
            </a:r>
          </a:p>
          <a:p>
            <a:pPr marL="355600" indent="-355600">
              <a:buFontTx/>
              <a:buNone/>
            </a:pPr>
            <a:endParaRPr lang="ru-RU" sz="1600" smtClean="0"/>
          </a:p>
        </p:txBody>
      </p:sp>
      <p:sp>
        <p:nvSpPr>
          <p:cNvPr id="12291" name="Заголовок 3"/>
          <p:cNvSpPr>
            <a:spLocks/>
          </p:cNvSpPr>
          <p:nvPr/>
        </p:nvSpPr>
        <p:spPr bwMode="auto">
          <a:xfrm>
            <a:off x="107950" y="209550"/>
            <a:ext cx="7524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chemeClr val="bg1"/>
                </a:solidFill>
              </a:rPr>
              <a:t>Сравнительный Сценарий </a:t>
            </a:r>
            <a:br>
              <a:rPr lang="ru-RU" sz="2600" b="1">
                <a:solidFill>
                  <a:schemeClr val="bg1"/>
                </a:solidFill>
              </a:rPr>
            </a:br>
            <a:r>
              <a:rPr lang="ru-RU" altLang="ja-JP" sz="2600" b="1" i="1">
                <a:solidFill>
                  <a:schemeClr val="bg1"/>
                </a:solidFill>
              </a:rPr>
              <a:t>Гарантирование (страхование) зерна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728075" y="62928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941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Visio</vt:lpstr>
      <vt:lpstr>Слайд 1</vt:lpstr>
      <vt:lpstr>Состояние производства и  экспорта зерна в Казахстане</vt:lpstr>
      <vt:lpstr> Цели и задачи введения  электронных зерновых расписок </vt:lpstr>
      <vt:lpstr>Слайд 4</vt:lpstr>
      <vt:lpstr>Решение проблем –  Электронная Зерновая Расписка</vt:lpstr>
      <vt:lpstr>Участники Системы</vt:lpstr>
      <vt:lpstr>Схема взаимодействия участников зернового рынка при работе в СЭЗР</vt:lpstr>
      <vt:lpstr>Сравнительный Сценарий   Выдача зерновой расписки </vt:lpstr>
      <vt:lpstr>Слайд 9</vt:lpstr>
      <vt:lpstr>Сравнительный Сценарий  Индоссамент</vt:lpstr>
      <vt:lpstr>Слайд 11</vt:lpstr>
      <vt:lpstr>Слайд 12</vt:lpstr>
      <vt:lpstr>Преимущества для участников  зернового рынка при работе  с СЭЗР </vt:lpstr>
      <vt:lpstr>Меры безопасности Системы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</dc:creator>
  <cp:lastModifiedBy>Kam_user_041</cp:lastModifiedBy>
  <cp:revision>240</cp:revision>
  <dcterms:created xsi:type="dcterms:W3CDTF">2009-03-12T10:58:05Z</dcterms:created>
  <dcterms:modified xsi:type="dcterms:W3CDTF">2011-03-05T06:02:33Z</dcterms:modified>
</cp:coreProperties>
</file>